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stor Batista Diaz" initials="NBD" lastIdx="1" clrIdx="0">
    <p:extLst>
      <p:ext uri="{19B8F6BF-5375-455C-9EA6-DF929625EA0E}">
        <p15:presenceInfo xmlns:p15="http://schemas.microsoft.com/office/powerpoint/2012/main" userId="Nestor Batista Dia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6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5383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291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4267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41044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57919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00886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60529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68287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6096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9700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47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3358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499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561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74663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6579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8122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9E7CC-B268-4E39-A1CE-B413DB1F937A}" type="datetimeFigureOut">
              <a:rPr lang="es-ES" smtClean="0"/>
              <a:t>21/01/2021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9B2E-C52A-4DF9-B6EF-9E72ACC27EA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21166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 descr="Portátil - Menú de Windows">
                <a:extLst>
                  <a:ext uri="{FF2B5EF4-FFF2-40B4-BE49-F238E27FC236}">
                    <a16:creationId xmlns:a16="http://schemas.microsoft.com/office/drawing/2014/main" id="{74A73BD5-E29D-4903-B984-AB8193D562F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5311158"/>
                  </p:ext>
                </p:extLst>
              </p:nvPr>
            </p:nvGraphicFramePr>
            <p:xfrm>
              <a:off x="707726" y="1627811"/>
              <a:ext cx="5075833" cy="469490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075833" cy="4694906"/>
                    </a:xfrm>
                    <a:prstGeom prst="rect">
                      <a:avLst/>
                    </a:prstGeom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1888785" ay="2928057" az="148415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 descr="Portátil - Menú de Windows">
                <a:extLst>
                  <a:ext uri="{FF2B5EF4-FFF2-40B4-BE49-F238E27FC236}">
                    <a16:creationId xmlns:a16="http://schemas.microsoft.com/office/drawing/2014/main" id="{74A73BD5-E29D-4903-B984-AB8193D562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7726" y="1627811"/>
                <a:ext cx="5075833" cy="4694906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ectángulo 7">
            <a:extLst>
              <a:ext uri="{FF2B5EF4-FFF2-40B4-BE49-F238E27FC236}">
                <a16:creationId xmlns:a16="http://schemas.microsoft.com/office/drawing/2014/main" id="{9107B71A-556D-4E66-BFEA-1F9A2591ED7C}"/>
              </a:ext>
            </a:extLst>
          </p:cNvPr>
          <p:cNvSpPr/>
          <p:nvPr/>
        </p:nvSpPr>
        <p:spPr>
          <a:xfrm>
            <a:off x="2488139" y="449904"/>
            <a:ext cx="784060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i="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elvetica Neue"/>
              </a:rPr>
              <a:t>Procesos, hilos,</a:t>
            </a:r>
          </a:p>
          <a:p>
            <a:pPr algn="ctr"/>
            <a:r>
              <a:rPr lang="es-ES" sz="5400" b="1" i="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elvetica Neue"/>
              </a:rPr>
              <a:t> sockets y web sockets</a:t>
            </a:r>
            <a:endParaRPr lang="es-E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 descr="Ordenador de oficina">
                <a:extLst>
                  <a:ext uri="{FF2B5EF4-FFF2-40B4-BE49-F238E27FC236}">
                    <a16:creationId xmlns:a16="http://schemas.microsoft.com/office/drawing/2014/main" id="{399A3704-50C7-46C5-B7B8-88062A49D13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15076551"/>
                  </p:ext>
                </p:extLst>
              </p:nvPr>
            </p:nvGraphicFramePr>
            <p:xfrm>
              <a:off x="7823041" y="1884934"/>
              <a:ext cx="3761640" cy="418065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761640" cy="4180659"/>
                    </a:xfrm>
                    <a:prstGeom prst="rect">
                      <a:avLst/>
                    </a:prstGeom>
                  </am3d:spPr>
                  <am3d:camera>
                    <am3d:pos x="0" y="0" z="673061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567202" d="1000000"/>
                    <am3d:preTrans dx="0" dy="-1187294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59214" ay="-2512414" az="-64956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 descr="Ordenador de oficina">
                <a:extLst>
                  <a:ext uri="{FF2B5EF4-FFF2-40B4-BE49-F238E27FC236}">
                    <a16:creationId xmlns:a16="http://schemas.microsoft.com/office/drawing/2014/main" id="{399A3704-50C7-46C5-B7B8-88062A49D1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23041" y="1884934"/>
                <a:ext cx="3761640" cy="4180659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Rectángulo 9">
            <a:extLst>
              <a:ext uri="{FF2B5EF4-FFF2-40B4-BE49-F238E27FC236}">
                <a16:creationId xmlns:a16="http://schemas.microsoft.com/office/drawing/2014/main" id="{839F8CDD-2C6B-42BF-9597-9280DE8D306D}"/>
              </a:ext>
            </a:extLst>
          </p:cNvPr>
          <p:cNvSpPr/>
          <p:nvPr/>
        </p:nvSpPr>
        <p:spPr>
          <a:xfrm>
            <a:off x="8389367" y="6322717"/>
            <a:ext cx="262898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2400" b="1" cap="none" spc="0" dirty="0">
                <a:ln/>
                <a:solidFill>
                  <a:schemeClr val="tx1">
                    <a:lumMod val="85000"/>
                  </a:schemeClr>
                </a:solidFill>
                <a:effectLst/>
              </a:rPr>
              <a:t>Néstor Batista Díaz</a:t>
            </a:r>
          </a:p>
        </p:txBody>
      </p:sp>
    </p:spTree>
    <p:extLst>
      <p:ext uri="{BB962C8B-B14F-4D97-AF65-F5344CB8AC3E}">
        <p14:creationId xmlns:p14="http://schemas.microsoft.com/office/powerpoint/2010/main" val="2211629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8B662D8-FDB7-4361-9B56-D8ACE0C1E7AD}"/>
              </a:ext>
            </a:extLst>
          </p:cNvPr>
          <p:cNvSpPr/>
          <p:nvPr/>
        </p:nvSpPr>
        <p:spPr>
          <a:xfrm>
            <a:off x="2464236" y="449904"/>
            <a:ext cx="72635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i="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elvetica Neue"/>
              </a:rPr>
              <a:t>¿Qué es un proceso?</a:t>
            </a:r>
            <a:endParaRPr lang="es-E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DAED471-DDC7-449A-84FA-0BA8F8B65978}"/>
              </a:ext>
            </a:extLst>
          </p:cNvPr>
          <p:cNvSpPr txBox="1"/>
          <p:nvPr/>
        </p:nvSpPr>
        <p:spPr>
          <a:xfrm>
            <a:off x="997528" y="1946356"/>
            <a:ext cx="1053341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400" dirty="0"/>
              <a:t>Un proceso es la ejecución de un programa hecho previamente. 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Los procesos se pueden dividir en tareas, y dichas tareas pueden ser:</a:t>
            </a:r>
          </a:p>
          <a:p>
            <a:pPr algn="just"/>
            <a:endParaRPr lang="es-ES" sz="24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ES" sz="2400" dirty="0"/>
              <a:t>Cooperantes: Distintas tareas cooperan de manera que una genera recursos necesarios para otra tarea, como sucede en el ejemplo 2.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ES" sz="2400" dirty="0"/>
              <a:t>Competidoras: Distintas tareas compiten por unos recursos que son limitados, como sucede en el ejemplo 3 y 4.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01244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5E72AAF-E42E-4828-B6C5-224AE1E92B22}"/>
              </a:ext>
            </a:extLst>
          </p:cNvPr>
          <p:cNvSpPr/>
          <p:nvPr/>
        </p:nvSpPr>
        <p:spPr>
          <a:xfrm>
            <a:off x="3195206" y="449904"/>
            <a:ext cx="58015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i="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elvetica Neue"/>
              </a:rPr>
              <a:t>¿Qué es un hilo?</a:t>
            </a:r>
            <a:endParaRPr lang="es-E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86AC8C6-C819-4CD4-9848-3C3E4CBC07B8}"/>
              </a:ext>
            </a:extLst>
          </p:cNvPr>
          <p:cNvSpPr txBox="1"/>
          <p:nvPr/>
        </p:nvSpPr>
        <p:spPr>
          <a:xfrm>
            <a:off x="2090056" y="1995054"/>
            <a:ext cx="844335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400" dirty="0"/>
              <a:t>Los hilos son entidades de ejecución que existen dentro de un proceso.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Son independientes unos de otros y al existir dentro del mismo proceso pueden acceder a los datos que estén dentro del proceso.</a:t>
            </a:r>
          </a:p>
          <a:p>
            <a:pPr algn="just"/>
            <a:endParaRPr lang="es-ES" sz="2400" dirty="0"/>
          </a:p>
          <a:p>
            <a:pPr algn="just"/>
            <a:r>
              <a:rPr lang="es-ES" sz="2400" dirty="0"/>
              <a:t>Dentro de un proceso pueden haber varios hilos, a lo que se le llama proceso multihilo.</a:t>
            </a:r>
          </a:p>
        </p:txBody>
      </p:sp>
    </p:spTree>
    <p:extLst>
      <p:ext uri="{BB962C8B-B14F-4D97-AF65-F5344CB8AC3E}">
        <p14:creationId xmlns:p14="http://schemas.microsoft.com/office/powerpoint/2010/main" val="4094468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C89D1AF-21F1-4440-8A8A-25809E82099D}"/>
              </a:ext>
            </a:extLst>
          </p:cNvPr>
          <p:cNvSpPr/>
          <p:nvPr/>
        </p:nvSpPr>
        <p:spPr>
          <a:xfrm>
            <a:off x="1050163" y="461779"/>
            <a:ext cx="1025793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elvetica Neue"/>
              </a:rPr>
              <a:t>Diferencias entre Procesos e hilos</a:t>
            </a:r>
            <a:endParaRPr lang="es-ES" sz="4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DAAA463-9E25-43C9-A756-348581E084D8}"/>
              </a:ext>
            </a:extLst>
          </p:cNvPr>
          <p:cNvSpPr txBox="1"/>
          <p:nvPr/>
        </p:nvSpPr>
        <p:spPr>
          <a:xfrm>
            <a:off x="1546575" y="1767789"/>
            <a:ext cx="96308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b="0" i="0" dirty="0">
                <a:effectLst/>
                <a:latin typeface="Tw Cen MT (Cuerpo)"/>
              </a:rPr>
              <a:t>Todos los hilos de un programa están contenidos lógicamente dentro de un proceso.</a:t>
            </a:r>
          </a:p>
          <a:p>
            <a:endParaRPr lang="es-ES" sz="2000" b="0" i="0" dirty="0">
              <a:effectLst/>
              <a:latin typeface="Tw Cen MT (Cue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b="0" i="0" dirty="0">
                <a:effectLst/>
                <a:latin typeface="Tw Cen MT (Cuerpo)"/>
              </a:rPr>
              <a:t>Un proceso es pesado, pero un hilo es ligero.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>
              <a:latin typeface="Tw Cen MT (Cue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b="0" i="0" dirty="0">
                <a:effectLst/>
                <a:latin typeface="Tw Cen MT (Cuerpo)"/>
              </a:rPr>
              <a:t>Un proceso es una unidad de ejecución aislada mientras que el hilo no está aislado y comparte memoria.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b="0" i="0" dirty="0">
              <a:effectLst/>
              <a:latin typeface="Tw Cen MT (Cue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b="0" i="0" dirty="0">
                <a:effectLst/>
                <a:latin typeface="Tw Cen MT (Cuerpo)"/>
              </a:rPr>
              <a:t>Un hilo no puede tener una existencia individual; Se adjunta a un proceso. Por otro lado, un proceso puede existir individualmente.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>
              <a:latin typeface="Tw Cen MT (Cuerpo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b="0" i="0" dirty="0">
                <a:effectLst/>
                <a:latin typeface="Tw Cen MT (Cuerpo)"/>
              </a:rPr>
              <a:t>En el momento de la expiración de un hilo, su pila asociada podría recuperarse, ya que cada hilo tiene su propia pila. En contraste, si un proceso muere, todos los hilos mueren.</a:t>
            </a:r>
            <a:endParaRPr lang="es-ES" sz="2000" dirty="0">
              <a:latin typeface="Tw Cen MT (Cuerpo)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6D9A475-008C-464F-B347-85F14A9FE174}"/>
              </a:ext>
            </a:extLst>
          </p:cNvPr>
          <p:cNvSpPr txBox="1"/>
          <p:nvPr/>
        </p:nvSpPr>
        <p:spPr>
          <a:xfrm>
            <a:off x="1377538" y="5802823"/>
            <a:ext cx="31232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Procesos: Ejemplos 2 y 3.</a:t>
            </a:r>
          </a:p>
          <a:p>
            <a:pPr algn="just"/>
            <a:r>
              <a:rPr lang="es-ES" dirty="0"/>
              <a:t>Hilos: Ejemplos 1,4 y 5.</a:t>
            </a:r>
          </a:p>
          <a:p>
            <a:endParaRPr lang="es-ES" dirty="0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449621B-FBC3-4A51-8D6E-1C25D5D973D7}"/>
              </a:ext>
            </a:extLst>
          </p:cNvPr>
          <p:cNvSpPr/>
          <p:nvPr/>
        </p:nvSpPr>
        <p:spPr>
          <a:xfrm>
            <a:off x="1223159" y="5595512"/>
            <a:ext cx="2743199" cy="1078929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98122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370249B-4CCC-4B65-B2BA-A7E192A23855}"/>
              </a:ext>
            </a:extLst>
          </p:cNvPr>
          <p:cNvSpPr/>
          <p:nvPr/>
        </p:nvSpPr>
        <p:spPr>
          <a:xfrm>
            <a:off x="2502709" y="449904"/>
            <a:ext cx="71865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i="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elvetica Neue"/>
              </a:rPr>
              <a:t>¿Qué es un </a:t>
            </a:r>
            <a:r>
              <a:rPr lang="es-ES" sz="5400" b="1" i="0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elvetica Neue"/>
              </a:rPr>
              <a:t>shocket</a:t>
            </a:r>
            <a:r>
              <a:rPr lang="es-ES" sz="5400" b="1" i="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Helvetica Neue"/>
              </a:rPr>
              <a:t>?</a:t>
            </a:r>
            <a:endParaRPr lang="es-E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AE0FF0A-7076-4957-88C7-B6D991B534FA}"/>
              </a:ext>
            </a:extLst>
          </p:cNvPr>
          <p:cNvSpPr txBox="1"/>
          <p:nvPr/>
        </p:nvSpPr>
        <p:spPr>
          <a:xfrm>
            <a:off x="1971303" y="1971304"/>
            <a:ext cx="80039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Un </a:t>
            </a:r>
            <a:r>
              <a:rPr lang="es-ES" sz="2400" dirty="0" err="1"/>
              <a:t>shocket</a:t>
            </a:r>
            <a:r>
              <a:rPr lang="es-ES" sz="2400" dirty="0"/>
              <a:t> es la combinación de una dirección </a:t>
            </a:r>
            <a:r>
              <a:rPr lang="es-ES" sz="2400" dirty="0" err="1"/>
              <a:t>ip</a:t>
            </a:r>
            <a:r>
              <a:rPr lang="es-ES" sz="2400" dirty="0"/>
              <a:t> y un puerto en donde se ejecuta un proceso.</a:t>
            </a:r>
          </a:p>
          <a:p>
            <a:endParaRPr lang="es-ES" sz="2400" dirty="0"/>
          </a:p>
          <a:p>
            <a:r>
              <a:rPr lang="es-ES" sz="2400" dirty="0"/>
              <a:t>Por ejemplo, a la hora de crear un servidor, lo creas en un ordenador con una dirección </a:t>
            </a:r>
            <a:r>
              <a:rPr lang="es-ES" sz="2400" dirty="0" err="1"/>
              <a:t>ip</a:t>
            </a:r>
            <a:r>
              <a:rPr lang="es-ES" sz="2400" dirty="0"/>
              <a:t> y le asignas un puerto que no este en uso en ese momento, y si un cliente se quiere conectar lo puede hacer por medio de este </a:t>
            </a:r>
            <a:r>
              <a:rPr lang="es-ES" sz="2400" dirty="0" err="1"/>
              <a:t>shocket</a:t>
            </a:r>
            <a:r>
              <a:rPr lang="es-ES" sz="2400" dirty="0"/>
              <a:t>, para que luego el servidor lo reconozca y ejecute su proceso que puede contener hilos como en los ejemplos 1 y 4.</a:t>
            </a:r>
          </a:p>
        </p:txBody>
      </p:sp>
    </p:spTree>
    <p:extLst>
      <p:ext uri="{BB962C8B-B14F-4D97-AF65-F5344CB8AC3E}">
        <p14:creationId xmlns:p14="http://schemas.microsoft.com/office/powerpoint/2010/main" val="51359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>
            <a:extLst>
              <a:ext uri="{FF2B5EF4-FFF2-40B4-BE49-F238E27FC236}">
                <a16:creationId xmlns:a16="http://schemas.microsoft.com/office/drawing/2014/main" id="{5B367C29-5200-4FF1-83B7-18B105A0B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EC711491-7BB6-4BE6-A470-44BF61D56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FE4F104B-68BE-4E53-A6A5-5C5F93FF7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86" name="Rectangle 5">
                <a:extLst>
                  <a:ext uri="{FF2B5EF4-FFF2-40B4-BE49-F238E27FC236}">
                    <a16:creationId xmlns:a16="http://schemas.microsoft.com/office/drawing/2014/main" id="{EF4A7076-D6BC-4AE1-AE2C-C09B16AAB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6">
                <a:extLst>
                  <a:ext uri="{FF2B5EF4-FFF2-40B4-BE49-F238E27FC236}">
                    <a16:creationId xmlns:a16="http://schemas.microsoft.com/office/drawing/2014/main" id="{58FA119B-7250-4EC7-912F-F5613CC281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7">
                <a:extLst>
                  <a:ext uri="{FF2B5EF4-FFF2-40B4-BE49-F238E27FC236}">
                    <a16:creationId xmlns:a16="http://schemas.microsoft.com/office/drawing/2014/main" id="{7B9A9AED-D47E-44AD-AD6E-2EECC94D88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8">
                <a:extLst>
                  <a:ext uri="{FF2B5EF4-FFF2-40B4-BE49-F238E27FC236}">
                    <a16:creationId xmlns:a16="http://schemas.microsoft.com/office/drawing/2014/main" id="{00A30ECA-328D-4512-825B-0AD5960467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14A218CE-B3D8-4A43-86CC-48980645AC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E9743B7D-51BF-425C-A4B8-33B2E001E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9BA633B3-C879-4E15-B66C-788B4C60A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324C8953-B4E2-4DA0-B5D5-BD2A735E67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717A3B65-FE80-419B-AB5D-48B5E3A7B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675ECD78-7D6B-4A3F-8163-392D7F8D69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8D036282-E32F-461D-BFB6-2A58D6D27A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Line 16">
                <a:extLst>
                  <a:ext uri="{FF2B5EF4-FFF2-40B4-BE49-F238E27FC236}">
                    <a16:creationId xmlns:a16="http://schemas.microsoft.com/office/drawing/2014/main" id="{F95EB10E-5264-467D-8382-A77C4DED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218F9268-D2F0-487B-A021-8786B65518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B4AEE5AC-EF5C-42E4-B185-A176E19976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E961E89F-C1DB-48E5-8B52-FDDAED9E0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412962B4-425A-4C36-A65A-0F66ED7CD3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Rectangle 21">
                <a:extLst>
                  <a:ext uri="{FF2B5EF4-FFF2-40B4-BE49-F238E27FC236}">
                    <a16:creationId xmlns:a16="http://schemas.microsoft.com/office/drawing/2014/main" id="{037BE3F7-563A-4D9A-BC98-C71F727D2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2FDB1005-EB5E-475A-AC43-4ED3E563D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68BFFBC6-C704-42A7-9D7E-AFB5C37FBD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4888EAD7-EBE9-4549-9A91-6FEC611536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B79BC975-BE42-4B57-8335-1699BC0AB1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3998B4F0-CA80-490A-A256-1600E7EA88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2052C104-8168-487E-9044-454DA83AB2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63ACA30B-5F59-400C-A7CE-D17B5647E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2E16F318-A142-4353-9949-B4E3A09FE0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8AE8DBB4-2468-4A78-A54D-FD77C5DC8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B0E7CEF2-11E4-465C-8F1F-AA8367F96A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88B30AFD-E104-45DD-BFBB-5A41F1413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76" name="Freeform 32">
                <a:extLst>
                  <a:ext uri="{FF2B5EF4-FFF2-40B4-BE49-F238E27FC236}">
                    <a16:creationId xmlns:a16="http://schemas.microsoft.com/office/drawing/2014/main" id="{CE45A3DF-350B-4A5E-AEBE-F0F280AD03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33">
                <a:extLst>
                  <a:ext uri="{FF2B5EF4-FFF2-40B4-BE49-F238E27FC236}">
                    <a16:creationId xmlns:a16="http://schemas.microsoft.com/office/drawing/2014/main" id="{966D2640-A438-4FB6-B781-5A52DEC85C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34">
                <a:extLst>
                  <a:ext uri="{FF2B5EF4-FFF2-40B4-BE49-F238E27FC236}">
                    <a16:creationId xmlns:a16="http://schemas.microsoft.com/office/drawing/2014/main" id="{34E1EFFF-720C-4CC0-9F95-DD1DAF99AD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35">
                <a:extLst>
                  <a:ext uri="{FF2B5EF4-FFF2-40B4-BE49-F238E27FC236}">
                    <a16:creationId xmlns:a16="http://schemas.microsoft.com/office/drawing/2014/main" id="{EA7AB0E1-6C49-409D-86F5-BE00BDDFC0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36">
                <a:extLst>
                  <a:ext uri="{FF2B5EF4-FFF2-40B4-BE49-F238E27FC236}">
                    <a16:creationId xmlns:a16="http://schemas.microsoft.com/office/drawing/2014/main" id="{5D17598C-0C57-4F4E-8F6B-A2AD8071F8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37">
                <a:extLst>
                  <a:ext uri="{FF2B5EF4-FFF2-40B4-BE49-F238E27FC236}">
                    <a16:creationId xmlns:a16="http://schemas.microsoft.com/office/drawing/2014/main" id="{EBEBC0DC-F56F-48FE-824E-E9378C4897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38">
                <a:extLst>
                  <a:ext uri="{FF2B5EF4-FFF2-40B4-BE49-F238E27FC236}">
                    <a16:creationId xmlns:a16="http://schemas.microsoft.com/office/drawing/2014/main" id="{CC7FDCF1-1736-48A0-BDB2-87D6E0906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9">
                <a:extLst>
                  <a:ext uri="{FF2B5EF4-FFF2-40B4-BE49-F238E27FC236}">
                    <a16:creationId xmlns:a16="http://schemas.microsoft.com/office/drawing/2014/main" id="{2A650CF5-564F-44D1-AB08-6C500DD3C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40">
                <a:extLst>
                  <a:ext uri="{FF2B5EF4-FFF2-40B4-BE49-F238E27FC236}">
                    <a16:creationId xmlns:a16="http://schemas.microsoft.com/office/drawing/2014/main" id="{3108FEFA-0402-4C1C-AE39-5ADC09402F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Rectangle 41">
                <a:extLst>
                  <a:ext uri="{FF2B5EF4-FFF2-40B4-BE49-F238E27FC236}">
                    <a16:creationId xmlns:a16="http://schemas.microsoft.com/office/drawing/2014/main" id="{340AE827-F344-464F-851C-E03AFC98D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Rectángulo 1">
            <a:extLst>
              <a:ext uri="{FF2B5EF4-FFF2-40B4-BE49-F238E27FC236}">
                <a16:creationId xmlns:a16="http://schemas.microsoft.com/office/drawing/2014/main" id="{3607F7EB-1892-4D8E-AB29-0C531750BFD1}"/>
              </a:ext>
            </a:extLst>
          </p:cNvPr>
          <p:cNvSpPr/>
          <p:nvPr/>
        </p:nvSpPr>
        <p:spPr>
          <a:xfrm>
            <a:off x="5128643" y="618518"/>
            <a:ext cx="6188402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i="0" cap="all" spc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+mj-ea"/>
                <a:cs typeface="+mj-cs"/>
              </a:rPr>
              <a:t>¿Qué es un web shocket?</a:t>
            </a:r>
            <a:endParaRPr lang="en-US" sz="3600" b="1" cap="all" spc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14" name="Round Diagonal Corner Rectangle 6">
            <a:extLst>
              <a:ext uri="{FF2B5EF4-FFF2-40B4-BE49-F238E27FC236}">
                <a16:creationId xmlns:a16="http://schemas.microsoft.com/office/drawing/2014/main" id="{F57FEC46-F8CB-4925-8DAC-B57A9F5CC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ómo funcionan los WebSockets? Comunicación bidireccional en tiempo real  con el navegador web - Poesía Binaria">
            <a:extLst>
              <a:ext uri="{FF2B5EF4-FFF2-40B4-BE49-F238E27FC236}">
                <a16:creationId xmlns:a16="http://schemas.microsoft.com/office/drawing/2014/main" id="{E9DBEB24-A38C-42C2-8ED3-EE0839D95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26617" y="1382713"/>
            <a:ext cx="3178638" cy="424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D005FE6-6F8C-4F2A-AD2A-28197B51014B}"/>
              </a:ext>
            </a:extLst>
          </p:cNvPr>
          <p:cNvSpPr txBox="1"/>
          <p:nvPr/>
        </p:nvSpPr>
        <p:spPr>
          <a:xfrm>
            <a:off x="5128643" y="2009774"/>
            <a:ext cx="6188402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800" dirty="0"/>
              <a:t>Un </a:t>
            </a:r>
            <a:r>
              <a:rPr lang="en-US" sz="2800" dirty="0" err="1"/>
              <a:t>shocekt</a:t>
            </a:r>
            <a:r>
              <a:rPr lang="en-US" sz="2800" dirty="0"/>
              <a:t> </a:t>
            </a:r>
            <a:r>
              <a:rPr lang="en-US" sz="2800" dirty="0" err="1"/>
              <a:t>puede</a:t>
            </a:r>
            <a:r>
              <a:rPr lang="en-US" sz="2800" dirty="0"/>
              <a:t> </a:t>
            </a:r>
            <a:r>
              <a:rPr lang="en-US" sz="2800" dirty="0" err="1"/>
              <a:t>intercambiar</a:t>
            </a:r>
            <a:r>
              <a:rPr lang="en-US" sz="2800" dirty="0"/>
              <a:t> </a:t>
            </a:r>
            <a:r>
              <a:rPr lang="en-US" sz="2800" dirty="0" err="1"/>
              <a:t>información</a:t>
            </a:r>
            <a:r>
              <a:rPr lang="en-US" sz="2800" dirty="0"/>
              <a:t> de </a:t>
            </a:r>
            <a:r>
              <a:rPr lang="en-US" sz="2800" dirty="0" err="1"/>
              <a:t>cliente</a:t>
            </a:r>
            <a:r>
              <a:rPr lang="en-US" sz="2800" dirty="0"/>
              <a:t> a </a:t>
            </a:r>
            <a:r>
              <a:rPr lang="en-US" sz="2800" dirty="0" err="1"/>
              <a:t>servidor</a:t>
            </a:r>
            <a:r>
              <a:rPr lang="en-US" sz="2800" dirty="0"/>
              <a:t> o </a:t>
            </a:r>
            <a:r>
              <a:rPr lang="en-US" sz="2800" dirty="0" err="1"/>
              <a:t>viceversa</a:t>
            </a:r>
            <a:r>
              <a:rPr lang="en-US" sz="2800" dirty="0"/>
              <a:t>. Por </a:t>
            </a:r>
            <a:r>
              <a:rPr lang="en-US" sz="2800" dirty="0" err="1"/>
              <a:t>otro</a:t>
            </a:r>
            <a:r>
              <a:rPr lang="en-US" sz="2800" dirty="0"/>
              <a:t> </a:t>
            </a:r>
            <a:r>
              <a:rPr lang="en-US" sz="2800" dirty="0" err="1"/>
              <a:t>lado</a:t>
            </a:r>
            <a:r>
              <a:rPr lang="en-US" sz="2800" dirty="0"/>
              <a:t>,  un web </a:t>
            </a:r>
            <a:r>
              <a:rPr lang="en-US" sz="2800" dirty="0" err="1"/>
              <a:t>shocket</a:t>
            </a:r>
            <a:r>
              <a:rPr lang="en-US" sz="2800" dirty="0"/>
              <a:t> </a:t>
            </a:r>
            <a:r>
              <a:rPr lang="en-US" sz="2800" dirty="0" err="1"/>
              <a:t>puede</a:t>
            </a:r>
            <a:r>
              <a:rPr lang="en-US" sz="2800" dirty="0"/>
              <a:t> </a:t>
            </a:r>
            <a:r>
              <a:rPr lang="en-US" sz="2800" dirty="0" err="1"/>
              <a:t>intercambiar</a:t>
            </a:r>
            <a:r>
              <a:rPr lang="en-US" sz="2800" dirty="0"/>
              <a:t> </a:t>
            </a:r>
            <a:r>
              <a:rPr lang="en-US" sz="2800" dirty="0" err="1"/>
              <a:t>datos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ambas </a:t>
            </a:r>
            <a:r>
              <a:rPr lang="en-US" sz="2800" dirty="0" err="1"/>
              <a:t>direcciones</a:t>
            </a:r>
            <a:r>
              <a:rPr lang="en-US" sz="2800" dirty="0"/>
              <a:t> a la </a:t>
            </a:r>
            <a:r>
              <a:rPr lang="en-US" sz="2800" dirty="0" err="1"/>
              <a:t>vez</a:t>
            </a:r>
            <a:r>
              <a:rPr lang="en-US" sz="2800" dirty="0"/>
              <a:t> </a:t>
            </a:r>
            <a:r>
              <a:rPr lang="en-US" sz="2800" dirty="0" err="1"/>
              <a:t>como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los </a:t>
            </a:r>
            <a:r>
              <a:rPr lang="en-US" sz="2800" dirty="0" err="1"/>
              <a:t>ejemplos</a:t>
            </a:r>
            <a:r>
              <a:rPr lang="en-US" sz="2800" dirty="0"/>
              <a:t> 5 y 6.</a:t>
            </a:r>
          </a:p>
        </p:txBody>
      </p:sp>
    </p:spTree>
    <p:extLst>
      <p:ext uri="{BB962C8B-B14F-4D97-AF65-F5344CB8AC3E}">
        <p14:creationId xmlns:p14="http://schemas.microsoft.com/office/powerpoint/2010/main" val="2130355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414</Words>
  <Application>Microsoft Office PowerPoint</Application>
  <PresentationFormat>Panorámica</PresentationFormat>
  <Paragraphs>34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Helvetica Neue</vt:lpstr>
      <vt:lpstr>Tw Cen MT</vt:lpstr>
      <vt:lpstr>Tw Cen MT (Cuerpo)</vt:lpstr>
      <vt:lpstr>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Nestor Batista Diaz</dc:creator>
  <cp:lastModifiedBy>Nestor Batista Diaz</cp:lastModifiedBy>
  <cp:revision>1</cp:revision>
  <dcterms:created xsi:type="dcterms:W3CDTF">2021-01-21T14:21:56Z</dcterms:created>
  <dcterms:modified xsi:type="dcterms:W3CDTF">2021-01-21T14:28:46Z</dcterms:modified>
</cp:coreProperties>
</file>

<file path=docProps/thumbnail.jpeg>
</file>